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6" r:id="rId2"/>
    <p:sldId id="265" r:id="rId3"/>
    <p:sldId id="260" r:id="rId4"/>
    <p:sldId id="259" r:id="rId5"/>
    <p:sldId id="269" r:id="rId6"/>
    <p:sldId id="266" r:id="rId7"/>
    <p:sldId id="267" r:id="rId8"/>
    <p:sldId id="268" r:id="rId9"/>
    <p:sldId id="275" r:id="rId10"/>
    <p:sldId id="274" r:id="rId11"/>
    <p:sldId id="270" r:id="rId12"/>
    <p:sldId id="272" r:id="rId13"/>
    <p:sldId id="273" r:id="rId14"/>
    <p:sldId id="261" r:id="rId15"/>
    <p:sldId id="264" r:id="rId16"/>
    <p:sldId id="263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26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начало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начало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0.73000000000000065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начало года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0.17</c:v>
                </c:pt>
              </c:numCache>
            </c:numRef>
          </c:val>
        </c:ser>
        <c:axId val="75102848"/>
        <c:axId val="63132032"/>
      </c:barChart>
      <c:catAx>
        <c:axId val="75102848"/>
        <c:scaling>
          <c:orientation val="minMax"/>
        </c:scaling>
        <c:axPos val="b"/>
        <c:tickLblPos val="nextTo"/>
        <c:crossAx val="63132032"/>
        <c:crosses val="autoZero"/>
        <c:auto val="1"/>
        <c:lblAlgn val="ctr"/>
        <c:lblOffset val="100"/>
      </c:catAx>
      <c:valAx>
        <c:axId val="63132032"/>
        <c:scaling>
          <c:orientation val="minMax"/>
        </c:scaling>
        <c:axPos val="l"/>
        <c:majorGridlines/>
        <c:numFmt formatCode="0%" sourceLinked="1"/>
        <c:tickLblPos val="nextTo"/>
        <c:crossAx val="7510284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середина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4.0000000000000022E-2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середина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0.49000000000000032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середина года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0.47000000000000008</c:v>
                </c:pt>
              </c:numCache>
            </c:numRef>
          </c:val>
        </c:ser>
        <c:axId val="63165568"/>
        <c:axId val="63167104"/>
      </c:barChart>
      <c:catAx>
        <c:axId val="63165568"/>
        <c:scaling>
          <c:orientation val="minMax"/>
        </c:scaling>
        <c:axPos val="b"/>
        <c:tickLblPos val="nextTo"/>
        <c:crossAx val="63167104"/>
        <c:crosses val="autoZero"/>
        <c:auto val="1"/>
        <c:lblAlgn val="ctr"/>
        <c:lblOffset val="100"/>
      </c:catAx>
      <c:valAx>
        <c:axId val="63167104"/>
        <c:scaling>
          <c:orientation val="minMax"/>
        </c:scaling>
        <c:axPos val="l"/>
        <c:majorGridlines/>
        <c:numFmt formatCode="0%" sourceLinked="1"/>
        <c:tickLblPos val="nextTo"/>
        <c:crossAx val="631655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495983" y="1964009"/>
            <a:ext cx="6152030" cy="18766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1996886" y="3918992"/>
            <a:ext cx="5150224" cy="1933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b="1" dirty="0" smtClean="0">
              <a:ln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endParaRPr lang="ru-RU" sz="2400" b="1" dirty="0">
              <a:ln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2777" y="1606732"/>
            <a:ext cx="734132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3600" b="1" dirty="0" smtClean="0"/>
              <a:t>Особенности физкультурно-оздоровительной работы с ребенком-инвалидом в условиях инклюзивного образования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algn="r"/>
            <a:r>
              <a:rPr lang="ru-RU" b="1" dirty="0" smtClean="0"/>
              <a:t>Илюшина Л.Н.</a:t>
            </a:r>
          </a:p>
          <a:p>
            <a:pPr algn="r"/>
            <a:r>
              <a:rPr lang="ru-RU" b="1" dirty="0" smtClean="0"/>
              <a:t>Инструктор по физической культуре</a:t>
            </a:r>
          </a:p>
          <a:p>
            <a:pPr algn="r"/>
            <a:r>
              <a:rPr lang="ru-RU" b="1" dirty="0" smtClean="0"/>
              <a:t>МДОУ </a:t>
            </a:r>
            <a:r>
              <a:rPr lang="ru-RU" b="1" dirty="0" err="1" smtClean="0"/>
              <a:t>д</a:t>
            </a:r>
            <a:r>
              <a:rPr lang="ru-RU" b="1" dirty="0" smtClean="0"/>
              <a:t>/с </a:t>
            </a:r>
            <a:r>
              <a:rPr lang="ru-RU" b="1" dirty="0" err="1" smtClean="0"/>
              <a:t>общеразвивающего</a:t>
            </a:r>
            <a:r>
              <a:rPr lang="ru-RU" b="1" dirty="0" smtClean="0"/>
              <a:t> вида №46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8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0900" y="266700"/>
            <a:ext cx="4203699" cy="3152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Туристята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5700" y="3184524"/>
            <a:ext cx="4610100" cy="345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088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9764" y="266700"/>
            <a:ext cx="4182534" cy="313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54000" y="3822700"/>
            <a:ext cx="185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Первый слет</a:t>
            </a:r>
          </a:p>
          <a:p>
            <a:pPr algn="ctr"/>
            <a:r>
              <a:rPr lang="ru-RU" sz="2400" dirty="0" err="1" smtClean="0"/>
              <a:t>Туристят</a:t>
            </a:r>
            <a:r>
              <a:rPr lang="ru-RU" sz="2400" dirty="0" smtClean="0"/>
              <a:t>- </a:t>
            </a:r>
            <a:r>
              <a:rPr lang="ru-RU" sz="2400" dirty="0" smtClean="0"/>
              <a:t>дошколят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 на семинар\DSC0715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194" y="206375"/>
            <a:ext cx="3924300" cy="2941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D:\фото-видео\2017-2018\на горке\DSC034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2479" y="3370217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D:\фото-видео\2017-2018\на горке\DSC03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7132" y="212270"/>
            <a:ext cx="3931919" cy="2948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D:\фото-видео\2017-2018\на горке\шахова\DSC036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445" y="3311435"/>
            <a:ext cx="4258491" cy="3193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фото физ.занятия\DSC07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0194" y="274320"/>
            <a:ext cx="4127863" cy="3095898"/>
          </a:xfrm>
          <a:prstGeom prst="rect">
            <a:avLst/>
          </a:prstGeom>
          <a:noFill/>
        </p:spPr>
      </p:pic>
      <p:pic>
        <p:nvPicPr>
          <p:cNvPr id="1028" name="Picture 4" descr="F:\фото физ.занятия\DSC072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943" y="3459186"/>
            <a:ext cx="4233303" cy="3174977"/>
          </a:xfrm>
          <a:prstGeom prst="rect">
            <a:avLst/>
          </a:prstGeom>
          <a:noFill/>
        </p:spPr>
      </p:pic>
      <p:pic>
        <p:nvPicPr>
          <p:cNvPr id="1029" name="Picture 5" descr="F:\фото физ.занятия\DSC072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754" y="212270"/>
            <a:ext cx="4245428" cy="3184071"/>
          </a:xfrm>
          <a:prstGeom prst="rect">
            <a:avLst/>
          </a:prstGeom>
          <a:noFill/>
        </p:spPr>
      </p:pic>
      <p:pic>
        <p:nvPicPr>
          <p:cNvPr id="1030" name="Picture 6" descr="F:\фото физ.занятия\DSC072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5840" y="3422470"/>
            <a:ext cx="4145279" cy="3213462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фото физ.занятия\DSC06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005" y="218804"/>
            <a:ext cx="4254136" cy="3190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фото физ.занятия\DSC06466.JPG"/>
          <p:cNvPicPr>
            <a:picLocks noChangeAspect="1" noChangeArrowheads="1"/>
          </p:cNvPicPr>
          <p:nvPr/>
        </p:nvPicPr>
        <p:blipFill>
          <a:blip r:embed="rId3" cstate="print"/>
          <a:srcRect r="2390" b="5179"/>
          <a:stretch>
            <a:fillRect/>
          </a:stretch>
        </p:blipFill>
        <p:spPr bwMode="auto">
          <a:xfrm>
            <a:off x="4589415" y="3579222"/>
            <a:ext cx="4267202" cy="3108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фото физ.занятия\DSC064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222067"/>
            <a:ext cx="4284617" cy="3213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D:\фото-видео\2016-2017\поход\DSC01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5942" y="3487782"/>
            <a:ext cx="4245429" cy="318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Физкультурное оборудование: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293223"/>
            <a:ext cx="7886700" cy="532964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реечные дорожки для профилактики и коррекции плоскостопия;</a:t>
            </a:r>
          </a:p>
          <a:p>
            <a:pPr>
              <a:buFontTx/>
              <a:buChar char="-"/>
            </a:pPr>
            <a:r>
              <a:rPr lang="ru-RU" sz="2400" dirty="0" smtClean="0"/>
              <a:t>гимнастические скамейки;</a:t>
            </a:r>
          </a:p>
          <a:p>
            <a:pPr>
              <a:buFontTx/>
              <a:buChar char="-"/>
            </a:pPr>
            <a:r>
              <a:rPr lang="ru-RU" sz="2400" dirty="0" smtClean="0"/>
              <a:t>гимнастические лестницы;</a:t>
            </a:r>
          </a:p>
          <a:p>
            <a:pPr>
              <a:buFontTx/>
              <a:buChar char="-"/>
            </a:pPr>
            <a:r>
              <a:rPr lang="ru-RU" sz="2400" dirty="0" smtClean="0"/>
              <a:t>дуги;</a:t>
            </a:r>
          </a:p>
          <a:p>
            <a:pPr>
              <a:buFontTx/>
              <a:buChar char="-"/>
            </a:pPr>
            <a:r>
              <a:rPr lang="ru-RU" sz="2400" dirty="0" smtClean="0"/>
              <a:t>канаты;</a:t>
            </a:r>
          </a:p>
          <a:p>
            <a:pPr>
              <a:buFontTx/>
              <a:buChar char="-"/>
            </a:pPr>
            <a:r>
              <a:rPr lang="ru-RU" sz="2400" dirty="0" smtClean="0"/>
              <a:t> ортопедические и массажные коврики;</a:t>
            </a:r>
          </a:p>
          <a:p>
            <a:pPr>
              <a:buFontTx/>
              <a:buChar char="-"/>
            </a:pPr>
            <a:r>
              <a:rPr lang="ru-RU" sz="2400" dirty="0" smtClean="0"/>
              <a:t> сухой бассейн;</a:t>
            </a:r>
          </a:p>
          <a:p>
            <a:pPr>
              <a:buFontTx/>
              <a:buChar char="-"/>
            </a:pPr>
            <a:r>
              <a:rPr lang="ru-RU" sz="2400" dirty="0" smtClean="0"/>
              <a:t> обручи;</a:t>
            </a:r>
          </a:p>
          <a:p>
            <a:pPr>
              <a:buFontTx/>
              <a:buChar char="-"/>
            </a:pPr>
            <a:r>
              <a:rPr lang="ru-RU" sz="2400" dirty="0" smtClean="0"/>
              <a:t> мячи (в том числе и ортопедические) и т.д..</a:t>
            </a:r>
          </a:p>
          <a:p>
            <a:pPr>
              <a:buFontTx/>
              <a:buChar char="-"/>
            </a:pPr>
            <a:r>
              <a:rPr lang="ru-RU" sz="2400" dirty="0" smtClean="0"/>
              <a:t> нестандартное оборудование (дорожки: «пуговичная», « массажная» и «лечебная» и т.д.)</a:t>
            </a:r>
          </a:p>
          <a:p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Результаты педагогической диагностики по разделу «Физическое развитие» в подготовительной группе</a:t>
            </a:r>
            <a:br>
              <a:rPr lang="ru-RU" sz="2400" dirty="0" smtClean="0"/>
            </a:br>
            <a:r>
              <a:rPr lang="ru-RU" sz="2000" dirty="0" smtClean="0"/>
              <a:t>2018-2019 учебный год</a:t>
            </a:r>
            <a:endParaRPr lang="ru-RU" sz="20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630238" y="2505075"/>
          <a:ext cx="386873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629150" y="2505075"/>
          <a:ext cx="3887788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«Осень».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" y="1058091"/>
            <a:ext cx="8248650" cy="5118872"/>
          </a:xfrm>
        </p:spPr>
        <p:txBody>
          <a:bodyPr>
            <a:normAutofit/>
          </a:bodyPr>
          <a:lstStyle/>
          <a:p>
            <a:r>
              <a:rPr lang="ru-RU" u="sng" dirty="0" smtClean="0"/>
              <a:t>Цель:</a:t>
            </a:r>
            <a:r>
              <a:rPr lang="ru-RU" dirty="0" smtClean="0"/>
              <a:t> формирование правильной осанки, укрепление мышечного корсета позвоночника, развитие координации движений в крупных мышечных группах верхних и нижних конечностей.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Осень золотая в гости к нам пришла!</a:t>
            </a:r>
          </a:p>
          <a:p>
            <a:pPr>
              <a:buNone/>
            </a:pPr>
            <a:r>
              <a:rPr lang="ru-RU" dirty="0" smtClean="0"/>
              <a:t>Осень золотая на прогулку позвала!</a:t>
            </a:r>
          </a:p>
          <a:p>
            <a:pPr>
              <a:buNone/>
            </a:pPr>
            <a:r>
              <a:rPr lang="ru-RU" dirty="0" smtClean="0"/>
              <a:t>Мы оденем шапки….</a:t>
            </a:r>
          </a:p>
          <a:p>
            <a:pPr>
              <a:buNone/>
            </a:pPr>
            <a:r>
              <a:rPr lang="ru-RU" dirty="0" smtClean="0"/>
              <a:t>Мы оденем куртки…..</a:t>
            </a:r>
          </a:p>
          <a:p>
            <a:pPr>
              <a:buNone/>
            </a:pPr>
            <a:r>
              <a:rPr lang="ru-RU" dirty="0" smtClean="0"/>
              <a:t>Обуем на ножки резиновые сапожки!</a:t>
            </a:r>
          </a:p>
          <a:p>
            <a:pPr>
              <a:buNone/>
            </a:pPr>
            <a:r>
              <a:rPr lang="ru-RU" dirty="0" smtClean="0"/>
              <a:t>Выйдем в парк с тобой гулять</a:t>
            </a:r>
          </a:p>
          <a:p>
            <a:pPr>
              <a:buNone/>
            </a:pPr>
            <a:r>
              <a:rPr lang="ru-RU" dirty="0" smtClean="0"/>
              <a:t>Свежим воздухом дышать!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2377" y="2491409"/>
            <a:ext cx="4196521" cy="3147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2" name="Picture 2" descr="D:\фото-видео\2016-2017\поход\DSC010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381000" y="152400"/>
            <a:ext cx="8305800" cy="1828800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cap="all" dirty="0">
                <a:ln w="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</a:p>
          <a:p>
            <a:pPr>
              <a:defRPr/>
            </a:pPr>
            <a:r>
              <a:rPr lang="ru-RU" sz="5400" b="1" cap="all" dirty="0">
                <a:ln w="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за внимание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3" descr="F:\фото на семинар\DSC04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0194" y="3631474"/>
            <a:ext cx="4101737" cy="3076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F:\фото на семинар\DSC05257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74320" y="195944"/>
            <a:ext cx="4167051" cy="3125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D:\фото-видео\2017-2018\зарница\DSC038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3256" y="218804"/>
            <a:ext cx="4153989" cy="3115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1" name="Picture 7" descr="D:\фото-видео\2016-2017\велопрогулка\DSC0879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633" y="3632269"/>
            <a:ext cx="4089611" cy="3067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969205"/>
            <a:ext cx="8274651" cy="1969938"/>
          </a:xfrm>
        </p:spPr>
        <p:txBody>
          <a:bodyPr>
            <a:normAutofit fontScale="90000"/>
          </a:bodyPr>
          <a:lstStyle/>
          <a:p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3100" b="1" u="sng" dirty="0" smtClean="0">
                <a:latin typeface="+mn-lt"/>
              </a:rPr>
              <a:t>Цель: </a:t>
            </a:r>
            <a:r>
              <a:rPr lang="ru-RU" sz="3100" dirty="0" smtClean="0">
                <a:latin typeface="+mn-lt"/>
              </a:rPr>
              <a:t>Формирование интереса и ценностного отношения к занятиям физической культурой, гармоничное физическое развитие ребенка-инвалида с нарушением функций </a:t>
            </a:r>
            <a:r>
              <a:rPr lang="ru-RU" sz="3100" dirty="0" err="1" smtClean="0">
                <a:latin typeface="+mn-lt"/>
              </a:rPr>
              <a:t>опорно</a:t>
            </a:r>
            <a:r>
              <a:rPr lang="ru-RU" sz="3100" dirty="0" smtClean="0">
                <a:latin typeface="+mn-lt"/>
              </a:rPr>
              <a:t> – двигательного аппарата с учетом состояния здоровья, возрастных и индивидуальных особенностей.</a:t>
            </a:r>
            <a:br>
              <a:rPr lang="ru-RU" sz="3100" dirty="0" smtClean="0">
                <a:latin typeface="+mn-lt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8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ln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1886" y="3526971"/>
            <a:ext cx="849085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Задачи</a:t>
            </a:r>
          </a:p>
          <a:p>
            <a:r>
              <a:rPr lang="ru-RU" sz="2800" dirty="0" smtClean="0"/>
              <a:t>- коррекционная реабилитация двигательной сферы дошкольника - нормализация поз и положения конечностей;</a:t>
            </a:r>
          </a:p>
          <a:p>
            <a:r>
              <a:rPr lang="ru-RU" sz="2800" dirty="0" smtClean="0"/>
              <a:t>- снижение мышечного тонуса;</a:t>
            </a:r>
          </a:p>
          <a:p>
            <a:r>
              <a:rPr lang="ru-RU" sz="2800" dirty="0" smtClean="0"/>
              <a:t>- всестороннее укрепление мышечной системы.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Исключаю: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423851"/>
            <a:ext cx="7886700" cy="47531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- длительные прыжки</a:t>
            </a:r>
          </a:p>
          <a:p>
            <a:pPr>
              <a:buNone/>
            </a:pPr>
            <a:r>
              <a:rPr lang="ru-RU" sz="4000" dirty="0" smtClean="0"/>
              <a:t>- соскоки</a:t>
            </a:r>
          </a:p>
          <a:p>
            <a:pPr>
              <a:buNone/>
            </a:pPr>
            <a:r>
              <a:rPr lang="ru-RU" sz="4000" dirty="0" smtClean="0"/>
              <a:t>- резкие повороты и наклоны головы</a:t>
            </a:r>
          </a:p>
          <a:p>
            <a:pPr>
              <a:buFontTx/>
              <a:buChar char="-"/>
            </a:pPr>
            <a:r>
              <a:rPr lang="ru-RU" sz="4000" dirty="0" smtClean="0"/>
              <a:t>висы с запрокидыванием головы </a:t>
            </a:r>
          </a:p>
          <a:p>
            <a:pPr>
              <a:buFontTx/>
              <a:buChar char="-"/>
            </a:pPr>
            <a:r>
              <a:rPr lang="ru-RU" sz="4000" dirty="0" smtClean="0"/>
              <a:t>подъем тяжести из положения стоя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фото на семинар\DSC061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31"/>
          <a:stretch>
            <a:fillRect/>
          </a:stretch>
        </p:blipFill>
        <p:spPr bwMode="auto">
          <a:xfrm>
            <a:off x="600891" y="195943"/>
            <a:ext cx="3944984" cy="3115492"/>
          </a:xfrm>
          <a:prstGeom prst="rect">
            <a:avLst/>
          </a:prstGeom>
          <a:noFill/>
        </p:spPr>
      </p:pic>
      <p:pic>
        <p:nvPicPr>
          <p:cNvPr id="5124" name="Picture 4" descr="K:\День нептуна 2018\DSC059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943" y="3396342"/>
            <a:ext cx="4354288" cy="3265716"/>
          </a:xfrm>
          <a:prstGeom prst="rect">
            <a:avLst/>
          </a:prstGeom>
          <a:noFill/>
        </p:spPr>
      </p:pic>
      <p:pic>
        <p:nvPicPr>
          <p:cNvPr id="5125" name="Picture 5" descr="F:\фото на семинар\IMG_0527.JPG"/>
          <p:cNvPicPr>
            <a:picLocks noChangeAspect="1" noChangeArrowheads="1"/>
          </p:cNvPicPr>
          <p:nvPr/>
        </p:nvPicPr>
        <p:blipFill>
          <a:blip r:embed="rId4" cstate="print"/>
          <a:srcRect l="12806" t="5230"/>
          <a:stretch>
            <a:fillRect/>
          </a:stretch>
        </p:blipFill>
        <p:spPr bwMode="auto">
          <a:xfrm>
            <a:off x="4715691" y="195941"/>
            <a:ext cx="3775164" cy="3077391"/>
          </a:xfrm>
          <a:prstGeom prst="rect">
            <a:avLst/>
          </a:prstGeom>
          <a:noFill/>
        </p:spPr>
      </p:pic>
      <p:pic>
        <p:nvPicPr>
          <p:cNvPr id="5126" name="Picture 6" descr="F:\фото на семинар\DSC052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630" y="3409406"/>
            <a:ext cx="4284616" cy="321346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фото на семинар\DSC072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452" y="235131"/>
            <a:ext cx="3905794" cy="2929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фото на семинар\DSC07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1337" y="287383"/>
            <a:ext cx="3831772" cy="2873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фото на семинар\DSC04509.JPG"/>
          <p:cNvPicPr>
            <a:picLocks noChangeAspect="1" noChangeArrowheads="1"/>
          </p:cNvPicPr>
          <p:nvPr/>
        </p:nvPicPr>
        <p:blipFill>
          <a:blip r:embed="rId4" cstate="print"/>
          <a:srcRect l="5169"/>
          <a:stretch>
            <a:fillRect/>
          </a:stretch>
        </p:blipFill>
        <p:spPr bwMode="auto">
          <a:xfrm>
            <a:off x="470263" y="3396342"/>
            <a:ext cx="3914502" cy="3095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F:\фото на семинар\DSC05153.JPG"/>
          <p:cNvPicPr>
            <a:picLocks noChangeAspect="1" noChangeArrowheads="1"/>
          </p:cNvPicPr>
          <p:nvPr/>
        </p:nvPicPr>
        <p:blipFill>
          <a:blip r:embed="rId5" cstate="print"/>
          <a:srcRect l="6854"/>
          <a:stretch>
            <a:fillRect/>
          </a:stretch>
        </p:blipFill>
        <p:spPr bwMode="auto">
          <a:xfrm>
            <a:off x="4754880" y="3383280"/>
            <a:ext cx="3905795" cy="314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K:\День нептуна 2018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9166" y="3278776"/>
            <a:ext cx="6084389" cy="3422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K:\День нептуна 2018\IMG-20180803-WA00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6989"/>
          <a:stretch>
            <a:fillRect/>
          </a:stretch>
        </p:blipFill>
        <p:spPr bwMode="auto">
          <a:xfrm>
            <a:off x="496389" y="209006"/>
            <a:ext cx="4049487" cy="3119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K:\День нептуна 2018\2.JPG"/>
          <p:cNvPicPr>
            <a:picLocks noChangeAspect="1" noChangeArrowheads="1"/>
          </p:cNvPicPr>
          <p:nvPr/>
        </p:nvPicPr>
        <p:blipFill>
          <a:blip r:embed="rId4" cstate="print"/>
          <a:srcRect t="2429" r="8806" b="2834"/>
          <a:stretch>
            <a:fillRect/>
          </a:stretch>
        </p:blipFill>
        <p:spPr bwMode="auto">
          <a:xfrm>
            <a:off x="4933403" y="195943"/>
            <a:ext cx="3923214" cy="3095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фото на семинар\DSC0525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138" y="1148942"/>
            <a:ext cx="3633856" cy="4846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F:\фото на семинар\DSC061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9120" y="199210"/>
            <a:ext cx="4193176" cy="31448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F:\фото на семинар\DSC065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2993" y="3484517"/>
            <a:ext cx="4232367" cy="3174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612845"/>
            <a:ext cx="82423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3200" b="1" dirty="0" smtClean="0"/>
              <a:t>Цели и задачи слёта.</a:t>
            </a:r>
            <a:endParaRPr lang="ru-RU" sz="2400" b="1" dirty="0" smtClean="0"/>
          </a:p>
          <a:p>
            <a:r>
              <a:rPr lang="ru-RU" sz="2400" b="1" dirty="0" smtClean="0"/>
              <a:t>Цель</a:t>
            </a:r>
            <a:r>
              <a:rPr lang="ru-RU" sz="2400" b="1" dirty="0" smtClean="0"/>
              <a:t>: </a:t>
            </a:r>
            <a:r>
              <a:rPr lang="ru-RU" sz="2400" dirty="0" smtClean="0"/>
              <a:t>совершенствование и дальнейшее развитие дошкольного туризма и активизация здорового образа жизни воспитанников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b="1" dirty="0" smtClean="0"/>
              <a:t>Задачи:</a:t>
            </a:r>
          </a:p>
          <a:p>
            <a:r>
              <a:rPr lang="ru-RU" sz="2400" dirty="0" smtClean="0"/>
              <a:t>- пропаганда и популяризация детского туризма среди дошкольных </a:t>
            </a:r>
            <a:r>
              <a:rPr lang="ru-RU" sz="2400" dirty="0" smtClean="0"/>
              <a:t>образовательных </a:t>
            </a:r>
            <a:r>
              <a:rPr lang="ru-RU" sz="2400" dirty="0" smtClean="0"/>
              <a:t>учреждений;</a:t>
            </a:r>
          </a:p>
          <a:p>
            <a:r>
              <a:rPr lang="ru-RU" sz="2400" dirty="0" smtClean="0"/>
              <a:t>- массовое привлечение детей к активному отдыху;</a:t>
            </a:r>
          </a:p>
          <a:p>
            <a:r>
              <a:rPr lang="ru-RU" sz="2400" dirty="0" smtClean="0"/>
              <a:t>- развитие интереса детей к туризму и краеведению;</a:t>
            </a:r>
          </a:p>
          <a:p>
            <a:r>
              <a:rPr lang="ru-RU" sz="2400" dirty="0" smtClean="0"/>
              <a:t>- совершенствование  двигательных умений и навыков воспитанников; </a:t>
            </a:r>
          </a:p>
          <a:p>
            <a:r>
              <a:rPr lang="ru-RU" sz="2400" dirty="0" smtClean="0"/>
              <a:t>- обобщение и распространение опыта </a:t>
            </a:r>
            <a:r>
              <a:rPr lang="ru-RU" sz="2400" dirty="0" err="1" smtClean="0"/>
              <a:t>туристско</a:t>
            </a:r>
            <a:r>
              <a:rPr lang="ru-RU" sz="2400" dirty="0" smtClean="0"/>
              <a:t> – краеведческой работы </a:t>
            </a:r>
            <a:r>
              <a:rPr lang="ru-RU" sz="2400" dirty="0" smtClean="0"/>
              <a:t>среди </a:t>
            </a:r>
            <a:r>
              <a:rPr lang="ru-RU" sz="2400" dirty="0" smtClean="0"/>
              <a:t>педагогов ДОУ;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- воспитание дружеских взаимоотношений.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231</Words>
  <Application>Microsoft Office PowerPoint</Application>
  <PresentationFormat>Экран (4:3)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    Цель: Формирование интереса и ценностного отношения к занятиям физической культурой, гармоничное физическое развитие ребенка-инвалида с нарушением функций опорно – двигательного аппарата с учетом состояния здоровья, возрастных и индивидуальных особенностей.    </vt:lpstr>
      <vt:lpstr>Исключаю: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Физкультурное оборудование:</vt:lpstr>
      <vt:lpstr>Результаты педагогической диагностики по разделу «Физическое развитие» в подготовительной группе 2018-2019 учебный год</vt:lpstr>
      <vt:lpstr>«Осень». 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91</cp:revision>
  <dcterms:created xsi:type="dcterms:W3CDTF">2014-11-21T11:00:06Z</dcterms:created>
  <dcterms:modified xsi:type="dcterms:W3CDTF">2019-10-24T11:28:07Z</dcterms:modified>
</cp:coreProperties>
</file>