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85" r:id="rId3"/>
    <p:sldId id="278" r:id="rId4"/>
    <p:sldId id="258" r:id="rId5"/>
    <p:sldId id="272" r:id="rId6"/>
    <p:sldId id="273" r:id="rId7"/>
    <p:sldId id="290" r:id="rId8"/>
    <p:sldId id="291" r:id="rId9"/>
    <p:sldId id="292" r:id="rId10"/>
    <p:sldId id="296" r:id="rId11"/>
    <p:sldId id="294" r:id="rId12"/>
    <p:sldId id="295" r:id="rId13"/>
    <p:sldId id="281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3333FF"/>
    <a:srgbClr val="CC0066"/>
    <a:srgbClr val="CC3399"/>
    <a:srgbClr val="FF9900"/>
    <a:srgbClr val="0000CC"/>
    <a:srgbClr val="339966"/>
    <a:srgbClr val="00CC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57E03411-58E2-43FD-AE1D-AD77DFF8CB20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91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24.08.2016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C8DC57A8-AE18-4654-B6AF-04B3577165BE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139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8120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84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97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98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11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grpSp>
        <p:nvGrpSpPr>
          <p:cNvPr id="112" name="Группа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125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8742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3976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Полилиния 42"/>
            <p:cNvSpPr>
              <a:spLocks/>
            </p:cNvSpPr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" name="Полилиния 43"/>
            <p:cNvSpPr>
              <a:spLocks/>
            </p:cNvSpPr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Полилиния 41"/>
              <p:cNvSpPr>
                <a:spLocks/>
              </p:cNvSpPr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  <p:sp>
            <p:nvSpPr>
              <p:cNvPr id="21" name="Полилиния 44"/>
              <p:cNvSpPr>
                <a:spLocks/>
              </p:cNvSpPr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/>
              </a:p>
            </p:txBody>
          </p:sp>
        </p:grpSp>
        <p:sp>
          <p:nvSpPr>
            <p:cNvPr id="12" name="Полилиния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Полилиния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Полилиния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Полилиния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Полилиния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Полилиния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Полилиния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Полилиния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595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4793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extLst mod="1"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0580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963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29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7275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857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1281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4787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9" name="Группа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6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22" name="Группа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2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3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37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6827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ри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"/>
          </a:p>
        </p:txBody>
      </p:sp>
      <p:grpSp>
        <p:nvGrpSpPr>
          <p:cNvPr id="52" name="Группа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5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6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9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84" name="Группа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8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78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grpSp>
        <p:nvGrpSpPr>
          <p:cNvPr id="97" name="Группа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99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0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1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2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3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4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5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6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7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8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  <p:sp>
          <p:nvSpPr>
            <p:cNvPr id="109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/>
            </a:p>
          </p:txBody>
        </p:sp>
      </p:grpSp>
      <p:sp>
        <p:nvSpPr>
          <p:cNvPr id="80" name="Рисунок 33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smtClean="0"/>
              <a:t>Вставка рисунка</a:t>
            </a:r>
            <a:endParaRPr dirty="0"/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/>
              <a:pPr rtl="0"/>
              <a:t>‹#›</a:t>
            </a:fld>
            <a:endParaRPr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24.08.2016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819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022B156B-59AE-415F-B24B-8756D48BB977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 smtClean="0"/>
              <a:t>24.08.2016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630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7472" indent="-347472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3464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package" Target="../embeddings/_________Microsoft_Word2.docx"/><Relationship Id="rId4" Type="http://schemas.openxmlformats.org/officeDocument/2006/relationships/image" Target="../media/image2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42692" y="1223492"/>
            <a:ext cx="9749308" cy="2836877"/>
          </a:xfrm>
        </p:spPr>
        <p:txBody>
          <a:bodyPr rtlCol="0">
            <a:noAutofit/>
          </a:bodyPr>
          <a:lstStyle/>
          <a:p>
            <a:pPr algn="ctr"/>
            <a:r>
              <a:rPr lang="en-US" sz="4000" b="1" dirty="0" err="1" smtClean="0"/>
              <a:t>Развитие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ребенка</a:t>
            </a:r>
            <a:r>
              <a:rPr lang="ru-RU" sz="4000" b="1" dirty="0" smtClean="0"/>
              <a:t> </a:t>
            </a:r>
            <a:br>
              <a:rPr lang="ru-RU" sz="4000" b="1" dirty="0" smtClean="0"/>
            </a:br>
            <a:r>
              <a:rPr lang="en-US" sz="4000" b="1" dirty="0" err="1" smtClean="0"/>
              <a:t>дошкольного</a:t>
            </a:r>
            <a:r>
              <a:rPr lang="en-US" sz="4000" b="1" dirty="0" smtClean="0"/>
              <a:t> </a:t>
            </a:r>
            <a:r>
              <a:rPr lang="en-US" sz="4000" b="1" dirty="0" err="1"/>
              <a:t>возраста</a:t>
            </a:r>
            <a:r>
              <a:rPr lang="en-US" sz="4000" b="1" dirty="0"/>
              <a:t>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en-US" sz="4000" b="1" dirty="0" smtClean="0"/>
              <a:t>с </a:t>
            </a:r>
            <a:r>
              <a:rPr lang="en-US" sz="4000" b="1" dirty="0" err="1"/>
              <a:t>общим</a:t>
            </a:r>
            <a:r>
              <a:rPr lang="en-US" sz="4000" b="1" dirty="0"/>
              <a:t> </a:t>
            </a:r>
            <a:r>
              <a:rPr lang="en-US" sz="4000" b="1" dirty="0" err="1" smtClean="0"/>
              <a:t>недоразвитием</a:t>
            </a:r>
            <a:r>
              <a:rPr lang="en-US" sz="4000" b="1" dirty="0" smtClean="0"/>
              <a:t> </a:t>
            </a:r>
            <a:r>
              <a:rPr lang="en-US" sz="4000" b="1" dirty="0" err="1"/>
              <a:t>речи</a:t>
            </a:r>
            <a:r>
              <a:rPr lang="en-US" sz="4000" b="1" dirty="0"/>
              <a:t>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en-US" sz="4000" b="1" dirty="0" err="1" smtClean="0"/>
              <a:t>посредством</a:t>
            </a:r>
            <a:r>
              <a:rPr lang="en-US" sz="4000" b="1" dirty="0" smtClean="0"/>
              <a:t>  </a:t>
            </a:r>
            <a:r>
              <a:rPr lang="en-US" sz="4000" b="1" dirty="0" err="1"/>
              <a:t>использования</a:t>
            </a:r>
            <a:r>
              <a:rPr lang="en-US" sz="4000" b="1" dirty="0"/>
              <a:t>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en-US" sz="4000" b="1" dirty="0" err="1" smtClean="0"/>
              <a:t>арсенала</a:t>
            </a:r>
            <a:r>
              <a:rPr lang="en-US" sz="4000" b="1" dirty="0" smtClean="0"/>
              <a:t> </a:t>
            </a:r>
            <a:r>
              <a:rPr lang="en-US" sz="4000" b="1" dirty="0" err="1"/>
              <a:t>игровой</a:t>
            </a:r>
            <a:r>
              <a:rPr lang="en-US" sz="4000" b="1" dirty="0"/>
              <a:t> </a:t>
            </a:r>
            <a:r>
              <a:rPr lang="en-US" sz="4000" b="1" dirty="0" err="1"/>
              <a:t>деятельности</a:t>
            </a:r>
            <a:endParaRPr lang="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86756" y="4745343"/>
            <a:ext cx="3666309" cy="914400"/>
          </a:xfrm>
        </p:spPr>
        <p:txBody>
          <a:bodyPr rtlCol="0">
            <a:normAutofit lnSpcReduction="10000"/>
          </a:bodyPr>
          <a:lstStyle/>
          <a:p>
            <a:pPr algn="r" rtl="0"/>
            <a:r>
              <a:rPr lang="ru" sz="2800" dirty="0" smtClean="0"/>
              <a:t>Учитель-логопед</a:t>
            </a:r>
          </a:p>
          <a:p>
            <a:pPr algn="r" rtl="0"/>
            <a:r>
              <a:rPr lang="ru" sz="2800" dirty="0" smtClean="0"/>
              <a:t> Внукова С.А.</a:t>
            </a:r>
            <a:endParaRPr lang="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75657" y="228878"/>
            <a:ext cx="10040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</a:t>
            </a:r>
            <a:r>
              <a:rPr lang="ru-RU" dirty="0" smtClean="0"/>
              <a:t>униципальное </a:t>
            </a:r>
            <a:r>
              <a:rPr lang="ru-RU" dirty="0"/>
              <a:t>дошкольное образовательное учреждение центр развития </a:t>
            </a:r>
            <a:r>
              <a:rPr lang="ru-RU" dirty="0" smtClean="0"/>
              <a:t>ребёнка - </a:t>
            </a:r>
            <a:r>
              <a:rPr lang="ru-RU" dirty="0"/>
              <a:t>детский сад № 21</a:t>
            </a:r>
          </a:p>
        </p:txBody>
      </p:sp>
    </p:spTree>
    <p:extLst>
      <p:ext uri="{BB962C8B-B14F-4D97-AF65-F5344CB8AC3E}">
        <p14:creationId xmlns:p14="http://schemas.microsoft.com/office/powerpoint/2010/main" val="76967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41764" y="266163"/>
            <a:ext cx="4923464" cy="12192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990099"/>
                </a:solidFill>
              </a:rPr>
              <a:t>Игровой сеанс</a:t>
            </a:r>
          </a:p>
        </p:txBody>
      </p:sp>
      <p:pic>
        <p:nvPicPr>
          <p:cNvPr id="5" name="Picture 2" descr="C:\Users\galin\Desktop\Фото\Занятия логопеда\DSCN22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405" y="2414932"/>
            <a:ext cx="5512159" cy="4134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galin\Desktop\Фото\Занятия логопеда\DSCN229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8" r="5322" b="16224"/>
          <a:stretch/>
        </p:blipFill>
        <p:spPr bwMode="auto">
          <a:xfrm>
            <a:off x="447027" y="467645"/>
            <a:ext cx="5773470" cy="4070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36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137374"/>
            <a:ext cx="10058402" cy="7770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Индивидуальный образовательный маршрут</a:t>
            </a:r>
            <a:endParaRPr lang="ru-RU" sz="2800" b="1" dirty="0">
              <a:solidFill>
                <a:srgbClr val="CC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137164"/>
              </p:ext>
            </p:extLst>
          </p:nvPr>
        </p:nvGraphicFramePr>
        <p:xfrm>
          <a:off x="517011" y="937587"/>
          <a:ext cx="4621660" cy="5624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Документ" r:id="rId3" imgW="5926660" imgH="8031248" progId="Word.Document.12">
                  <p:embed/>
                </p:oleObj>
              </mc:Choice>
              <mc:Fallback>
                <p:oleObj name="Документ" r:id="rId3" imgW="5926660" imgH="80312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011" y="937587"/>
                        <a:ext cx="4621660" cy="5624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030183"/>
              </p:ext>
            </p:extLst>
          </p:nvPr>
        </p:nvGraphicFramePr>
        <p:xfrm>
          <a:off x="5380621" y="1751526"/>
          <a:ext cx="6681143" cy="3930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Документ" r:id="rId5" imgW="9852397" imgH="5795204" progId="Word.Document.12">
                  <p:embed/>
                </p:oleObj>
              </mc:Choice>
              <mc:Fallback>
                <p:oleObj name="Документ" r:id="rId5" imgW="9852397" imgH="57952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80621" y="1751526"/>
                        <a:ext cx="6681143" cy="3930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227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975" y="0"/>
            <a:ext cx="10792496" cy="1060361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3333FF"/>
                </a:solidFill>
              </a:rPr>
              <a:t>Синквейн</a:t>
            </a:r>
            <a:r>
              <a:rPr lang="ru-RU" b="1" i="1" dirty="0" smtClean="0">
                <a:solidFill>
                  <a:srgbClr val="3333FF"/>
                </a:solidFill>
              </a:rPr>
              <a:t> – нерифмованное стихотворение </a:t>
            </a:r>
            <a:endParaRPr lang="ru-RU" dirty="0">
              <a:solidFill>
                <a:srgbClr val="3333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313942"/>
            <a:ext cx="80106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</a:rPr>
              <a:t>1 строка</a:t>
            </a:r>
            <a:r>
              <a:rPr lang="ru-RU" sz="2400" u="sng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–  имя существительное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тема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</a:rPr>
              <a:t>синквейна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</a:rPr>
              <a:t>2 строка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– 2 прилагательных 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раскрывающих тему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</a:rPr>
              <a:t>3 строка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– 3 глагола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описывающих действие по теме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</a:rPr>
              <a:t>4 строка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– предложение  (отношение к теме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000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</a:rPr>
              <a:t>5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</a:rPr>
              <a:t>строка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– синоним ключевого слова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 </a:t>
            </a: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9483141" y="1475701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911919" y="3774579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9974428" y="2241995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8972623" y="2241994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2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0504780" y="3008288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9502975" y="3008287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8431538" y="3008288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3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11049471" y="3774581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9988767" y="3774580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8961890" y="3774580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4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9492242" y="4540872"/>
            <a:ext cx="1060704" cy="766293"/>
          </a:xfrm>
          <a:prstGeom prst="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5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4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0354" y="1308463"/>
            <a:ext cx="8902927" cy="1828800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98763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661" y="196402"/>
            <a:ext cx="10058402" cy="84142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8000"/>
                </a:solidFill>
              </a:rPr>
              <a:t>И</a:t>
            </a:r>
            <a:r>
              <a:rPr lang="en-US" b="1" dirty="0" err="1" smtClean="0">
                <a:solidFill>
                  <a:srgbClr val="008000"/>
                </a:solidFill>
              </a:rPr>
              <a:t>гровые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>
                <a:solidFill>
                  <a:srgbClr val="008000"/>
                </a:solidFill>
              </a:rPr>
              <a:t>методы</a:t>
            </a:r>
            <a:r>
              <a:rPr lang="en-US" b="1" dirty="0">
                <a:solidFill>
                  <a:srgbClr val="008000"/>
                </a:solidFill>
              </a:rPr>
              <a:t> и </a:t>
            </a:r>
            <a:r>
              <a:rPr lang="en-US" b="1" dirty="0" err="1" smtClean="0">
                <a:solidFill>
                  <a:srgbClr val="008000"/>
                </a:solidFill>
              </a:rPr>
              <a:t>приемы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889" y="1427093"/>
            <a:ext cx="11537577" cy="5260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Дидактические игры:</a:t>
            </a:r>
            <a:endParaRPr lang="ru-RU" dirty="0"/>
          </a:p>
          <a:p>
            <a:pPr algn="ctr"/>
            <a:r>
              <a:rPr lang="ru-RU" dirty="0" smtClean="0"/>
              <a:t>игры </a:t>
            </a:r>
            <a:r>
              <a:rPr lang="ru-RU" dirty="0"/>
              <a:t>с предметами (игрушки, реальные предметы, природный материал, предметы декоративно-прикладного искусства и т. д</a:t>
            </a:r>
            <a:r>
              <a:rPr lang="ru-RU" dirty="0" smtClean="0"/>
              <a:t>.)</a:t>
            </a:r>
            <a:endParaRPr lang="ru-RU" dirty="0"/>
          </a:p>
          <a:p>
            <a:pPr algn="ctr"/>
            <a:r>
              <a:rPr lang="ru-RU" dirty="0" smtClean="0"/>
              <a:t>настольно-печатные </a:t>
            </a:r>
            <a:r>
              <a:rPr lang="ru-RU" dirty="0"/>
              <a:t>(парные картинки, домино, кубики, лото);</a:t>
            </a:r>
          </a:p>
          <a:p>
            <a:pPr algn="ctr"/>
            <a:r>
              <a:rPr lang="ru-RU" dirty="0" smtClean="0"/>
              <a:t>словесные </a:t>
            </a:r>
            <a:r>
              <a:rPr lang="ru-RU" dirty="0"/>
              <a:t>игры (без наглядного материала).</a:t>
            </a:r>
          </a:p>
          <a:p>
            <a:pPr marL="0" indent="0" algn="ctr">
              <a:buNone/>
            </a:pPr>
            <a:r>
              <a:rPr lang="ru-RU" b="1" dirty="0"/>
              <a:t>Подвижные игры:</a:t>
            </a:r>
            <a:endParaRPr lang="ru-RU" dirty="0"/>
          </a:p>
          <a:p>
            <a:pPr algn="ctr"/>
            <a:r>
              <a:rPr lang="ru-RU" dirty="0"/>
              <a:t> </a:t>
            </a:r>
            <a:r>
              <a:rPr lang="ru-RU" dirty="0" smtClean="0"/>
              <a:t>игры для автоматизации звуков;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игры с мячом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4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93194" y="506316"/>
            <a:ext cx="9749307" cy="1979307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</a:rPr>
              <a:t/>
            </a:r>
            <a:br>
              <a:rPr lang="ru-RU" sz="3600" b="1" dirty="0" smtClean="0">
                <a:solidFill>
                  <a:srgbClr val="00B050"/>
                </a:solidFill>
              </a:rPr>
            </a:b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3078050" y="1641611"/>
            <a:ext cx="8577331" cy="418576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ctr">
              <a:buFont typeface="Wingdings" pitchFamily="2" charset="2"/>
              <a:buChar char="ü"/>
            </a:pPr>
            <a:r>
              <a:rPr lang="ru-RU" sz="2200" dirty="0">
                <a:solidFill>
                  <a:srgbClr val="7030A0"/>
                </a:solidFill>
              </a:rPr>
              <a:t>Пополнение и активизация словаря (за счёт слов, обозначающих названия предметов, действий, признаков</a:t>
            </a:r>
            <a:r>
              <a:rPr lang="ru-RU" sz="2200" dirty="0" smtClean="0">
                <a:solidFill>
                  <a:srgbClr val="7030A0"/>
                </a:solidFill>
              </a:rPr>
              <a:t>);</a:t>
            </a:r>
            <a:endParaRPr lang="ru-RU" sz="2200" dirty="0">
              <a:solidFill>
                <a:srgbClr val="7030A0"/>
              </a:solidFill>
            </a:endParaRPr>
          </a:p>
          <a:p>
            <a:pPr marL="342900" lvl="0" indent="-342900" algn="ctr">
              <a:buFont typeface="Wingdings" pitchFamily="2" charset="2"/>
              <a:buChar char="ü"/>
            </a:pPr>
            <a:r>
              <a:rPr lang="ru-RU" sz="2200" dirty="0" smtClean="0">
                <a:solidFill>
                  <a:srgbClr val="7030A0"/>
                </a:solidFill>
              </a:rPr>
              <a:t>Отработка </a:t>
            </a:r>
            <a:r>
              <a:rPr lang="ru-RU" sz="2200" dirty="0">
                <a:solidFill>
                  <a:srgbClr val="7030A0"/>
                </a:solidFill>
              </a:rPr>
              <a:t>дикции, автоматизация всех поставленных </a:t>
            </a:r>
            <a:r>
              <a:rPr lang="ru-RU" sz="2200" dirty="0" smtClean="0">
                <a:solidFill>
                  <a:srgbClr val="7030A0"/>
                </a:solidFill>
              </a:rPr>
              <a:t>звуков;</a:t>
            </a:r>
            <a:endParaRPr lang="ru-RU" sz="2200" dirty="0">
              <a:solidFill>
                <a:srgbClr val="7030A0"/>
              </a:solidFill>
            </a:endParaRPr>
          </a:p>
          <a:p>
            <a:pPr marL="342900" lvl="0" indent="-342900" algn="ctr">
              <a:buFont typeface="Wingdings" pitchFamily="2" charset="2"/>
              <a:buChar char="ü"/>
            </a:pPr>
            <a:r>
              <a:rPr lang="ru-RU" sz="2200" dirty="0">
                <a:solidFill>
                  <a:srgbClr val="7030A0"/>
                </a:solidFill>
              </a:rPr>
              <a:t>Закрепление навыка использования прямой и косвенной </a:t>
            </a:r>
            <a:r>
              <a:rPr lang="ru-RU" sz="2200" dirty="0" smtClean="0">
                <a:solidFill>
                  <a:srgbClr val="7030A0"/>
                </a:solidFill>
              </a:rPr>
              <a:t>речи;</a:t>
            </a:r>
            <a:endParaRPr lang="ru-RU" sz="2200" dirty="0">
              <a:solidFill>
                <a:srgbClr val="7030A0"/>
              </a:solidFill>
            </a:endParaRPr>
          </a:p>
          <a:p>
            <a:pPr marL="342900" lvl="0" indent="-342900" algn="ctr">
              <a:buFont typeface="Wingdings" pitchFamily="2" charset="2"/>
              <a:buChar char="ü"/>
            </a:pPr>
            <a:r>
              <a:rPr lang="ru-RU" sz="2200" dirty="0">
                <a:solidFill>
                  <a:srgbClr val="7030A0"/>
                </a:solidFill>
              </a:rPr>
              <a:t>Совершенствование монологической и диалогической форм </a:t>
            </a:r>
            <a:r>
              <a:rPr lang="ru-RU" sz="2200" dirty="0" smtClean="0">
                <a:solidFill>
                  <a:srgbClr val="7030A0"/>
                </a:solidFill>
              </a:rPr>
              <a:t>речи;</a:t>
            </a:r>
            <a:endParaRPr lang="ru-RU" sz="2200" dirty="0">
              <a:solidFill>
                <a:srgbClr val="7030A0"/>
              </a:solidFill>
            </a:endParaRPr>
          </a:p>
          <a:p>
            <a:pPr marL="342900" lvl="0" indent="-342900" algn="ctr">
              <a:buFont typeface="Wingdings" pitchFamily="2" charset="2"/>
              <a:buChar char="ü"/>
            </a:pPr>
            <a:r>
              <a:rPr lang="ru-RU" sz="2200" dirty="0">
                <a:solidFill>
                  <a:srgbClr val="7030A0"/>
                </a:solidFill>
              </a:rPr>
              <a:t>Воспитание культуры речевого общения, умения действовать согласованно в </a:t>
            </a:r>
            <a:r>
              <a:rPr lang="ru-RU" sz="2200" dirty="0" smtClean="0">
                <a:solidFill>
                  <a:srgbClr val="7030A0"/>
                </a:solidFill>
              </a:rPr>
              <a:t>коллективе.</a:t>
            </a:r>
          </a:p>
          <a:p>
            <a:pPr lvl="0"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36631" y="263179"/>
            <a:ext cx="99553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Задачи, которые я 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решаю </a:t>
            </a:r>
          </a:p>
          <a:p>
            <a:pPr lvl="1"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ходе работы над театрализацией:</a:t>
            </a:r>
            <a:b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67761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65212" y="399244"/>
            <a:ext cx="10058402" cy="819955"/>
          </a:xfrm>
        </p:spPr>
        <p:txBody>
          <a:bodyPr rtlCol="0"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театр </a:t>
            </a:r>
            <a:r>
              <a:rPr lang="ru-RU" b="1" dirty="0">
                <a:solidFill>
                  <a:srgbClr val="C00000"/>
                </a:solidFill>
              </a:rPr>
              <a:t>на столе «Три поросенка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Внукова С.А\Фото занятий\DSCN28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02" y="1648684"/>
            <a:ext cx="4807860" cy="3605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Внукова С.А\Фото занятий\DSCN28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467" y="1648683"/>
            <a:ext cx="4807860" cy="3605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0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283334"/>
            <a:ext cx="9328039" cy="874905"/>
          </a:xfrm>
        </p:spPr>
        <p:txBody>
          <a:bodyPr rtlCol="0"/>
          <a:lstStyle/>
          <a:p>
            <a:pPr algn="ctr"/>
            <a:r>
              <a:rPr lang="ru-RU" b="1" dirty="0">
                <a:solidFill>
                  <a:srgbClr val="CC3399"/>
                </a:solidFill>
              </a:rPr>
              <a:t>пальчиковый театр «Рукавичка»</a:t>
            </a:r>
            <a:endParaRPr lang="ru" b="1" dirty="0">
              <a:solidFill>
                <a:srgbClr val="CC3399"/>
              </a:solidFill>
            </a:endParaRPr>
          </a:p>
        </p:txBody>
      </p:sp>
      <p:pic>
        <p:nvPicPr>
          <p:cNvPr id="1026" name="Picture 2" descr="F:\Внукова С.А\Фото занятий\DSCN28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48" y="1662322"/>
            <a:ext cx="4954587" cy="3715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Внукова С.А\Фото занятий\DSCN2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030" y="1790164"/>
            <a:ext cx="5052811" cy="3789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147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2" y="-69668"/>
            <a:ext cx="10058402" cy="1219200"/>
          </a:xfrm>
        </p:spPr>
        <p:txBody>
          <a:bodyPr rtlCol="0"/>
          <a:lstStyle/>
          <a:p>
            <a:pPr algn="ctr"/>
            <a:r>
              <a:rPr lang="ru-RU" b="1" dirty="0">
                <a:solidFill>
                  <a:srgbClr val="339966"/>
                </a:solidFill>
              </a:rPr>
              <a:t>«Кукла на ложке – театр в ладошке»</a:t>
            </a:r>
            <a:endParaRPr lang="ru" b="1" dirty="0">
              <a:solidFill>
                <a:srgbClr val="339966"/>
              </a:solidFill>
            </a:endParaRPr>
          </a:p>
        </p:txBody>
      </p:sp>
      <p:pic>
        <p:nvPicPr>
          <p:cNvPr id="3074" name="Picture 2" descr="F:\Внукова С.А\Фото занятий\DSCN28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67" y="1765353"/>
            <a:ext cx="4954587" cy="3715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Внукова С.А\Фото занятий\DSCN2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88" y="1843683"/>
            <a:ext cx="4951412" cy="3713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95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Внукова С.А\Фото занятий\DSCN27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124" y="679358"/>
            <a:ext cx="4666445" cy="3499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F:\Внукова С.А\Фото занятий\DSCN27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442" y="3284114"/>
            <a:ext cx="4765183" cy="35738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356876" y="3358165"/>
            <a:ext cx="4389179" cy="36213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073237" y="215720"/>
            <a:ext cx="10058402" cy="609600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0000CC"/>
                </a:solidFill>
              </a:rPr>
              <a:t>лэпбук</a:t>
            </a:r>
            <a:r>
              <a:rPr lang="ru-RU" b="1" dirty="0">
                <a:solidFill>
                  <a:srgbClr val="0000CC"/>
                </a:solidFill>
              </a:rPr>
              <a:t>  «Играем в театр». </a:t>
            </a:r>
          </a:p>
        </p:txBody>
      </p:sp>
      <p:pic>
        <p:nvPicPr>
          <p:cNvPr id="14" name="Picture 2" descr="F:\Внукова С.А\Фото занятий\DSCN27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8" y="3124877"/>
            <a:ext cx="4708812" cy="3531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84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игровой развивающий планшет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«Сказки»</a:t>
            </a:r>
          </a:p>
        </p:txBody>
      </p:sp>
      <p:pic>
        <p:nvPicPr>
          <p:cNvPr id="1026" name="Picture 2" descr="F:\Внукова С.А\Фото занятий\DSCN277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212" y="1417623"/>
            <a:ext cx="4954587" cy="3715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Внукова С.А\Фото занятий\DSCN278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626" y="2152911"/>
            <a:ext cx="4951413" cy="37135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921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9900"/>
                </a:solidFill>
              </a:rPr>
              <a:t>театральный фестиваль </a:t>
            </a:r>
            <a:br>
              <a:rPr lang="ru-RU" b="1" dirty="0" smtClean="0">
                <a:solidFill>
                  <a:srgbClr val="FF9900"/>
                </a:solidFill>
              </a:rPr>
            </a:br>
            <a:r>
              <a:rPr lang="ru-RU" b="1" dirty="0" smtClean="0">
                <a:solidFill>
                  <a:srgbClr val="FF9900"/>
                </a:solidFill>
              </a:rPr>
              <a:t>«</a:t>
            </a:r>
            <a:r>
              <a:rPr lang="ru-RU" b="1" dirty="0">
                <a:solidFill>
                  <a:srgbClr val="FF9900"/>
                </a:solidFill>
              </a:rPr>
              <a:t>Жила – была сказка…»</a:t>
            </a:r>
          </a:p>
        </p:txBody>
      </p:sp>
      <p:pic>
        <p:nvPicPr>
          <p:cNvPr id="4098" name="Picture 2" descr="C:\Users\galin\Desktop\Фото 2018-2019гг\Театра - 2019\Логопеды\IMG_20190408_10122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3" t="15224"/>
          <a:stretch/>
        </p:blipFill>
        <p:spPr bwMode="auto">
          <a:xfrm>
            <a:off x="770580" y="2305319"/>
            <a:ext cx="5455281" cy="3876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galin\Desktop\Фото 2018-2019гг\Театра - 2019\Логопеды\IMG_20190408_10194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" t="25260" r="5127"/>
          <a:stretch/>
        </p:blipFill>
        <p:spPr bwMode="auto">
          <a:xfrm>
            <a:off x="6359937" y="1493950"/>
            <a:ext cx="5411353" cy="3644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ирода 16 х 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TF03431377.potx" id="{56A48130-F36A-41C3-8C0C-0EF853C6708B}" vid="{0432F83B-7085-406B-BFE7-677E72A6CADA}"/>
    </a:ext>
  </a:extLst>
</a:theme>
</file>

<file path=ppt/theme/theme2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Презентация, посвященная природе, представленная в альбомной ориентации (широкоэкранный формат)</Template>
  <TotalTime>360</TotalTime>
  <Words>248</Words>
  <Application>Microsoft Office PowerPoint</Application>
  <PresentationFormat>Произвольный</PresentationFormat>
  <Paragraphs>55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Природа 16 х 9</vt:lpstr>
      <vt:lpstr>Документ Microsoft Word</vt:lpstr>
      <vt:lpstr>Развитие ребенка  дошкольного возраста  с общим недоразвитием речи  посредством  использования  арсенала игровой деятельности</vt:lpstr>
      <vt:lpstr>Игровые методы и приемы</vt:lpstr>
      <vt:lpstr> </vt:lpstr>
      <vt:lpstr>театр на столе «Три поросенка»</vt:lpstr>
      <vt:lpstr>пальчиковый театр «Рукавичка»</vt:lpstr>
      <vt:lpstr>«Кукла на ложке – театр в ладошке»</vt:lpstr>
      <vt:lpstr>лэпбук  «Играем в театр». </vt:lpstr>
      <vt:lpstr>игровой развивающий планшет  «Сказки»</vt:lpstr>
      <vt:lpstr>театральный фестиваль  «Жила – была сказка…»</vt:lpstr>
      <vt:lpstr>Игровой сеанс</vt:lpstr>
      <vt:lpstr>Индивидуальный образовательный маршрут</vt:lpstr>
      <vt:lpstr>Синквейн – нерифмованное стихотворение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Подвижные игры для автоматизации звуков у детей дошкольного возраста</dc:title>
  <dc:creator>Maxim Vnukov</dc:creator>
  <cp:lastModifiedBy>galin</cp:lastModifiedBy>
  <cp:revision>38</cp:revision>
  <dcterms:created xsi:type="dcterms:W3CDTF">2018-11-26T14:52:45Z</dcterms:created>
  <dcterms:modified xsi:type="dcterms:W3CDTF">2019-04-17T12:24:12Z</dcterms:modified>
</cp:coreProperties>
</file>